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95" r:id="rId3"/>
    <p:sldId id="262" r:id="rId4"/>
    <p:sldId id="289" r:id="rId5"/>
    <p:sldId id="264" r:id="rId6"/>
    <p:sldId id="296" r:id="rId7"/>
    <p:sldId id="265" r:id="rId8"/>
    <p:sldId id="266" r:id="rId9"/>
    <p:sldId id="291" r:id="rId10"/>
    <p:sldId id="297" r:id="rId11"/>
    <p:sldId id="292" r:id="rId12"/>
    <p:sldId id="290" r:id="rId13"/>
    <p:sldId id="268" r:id="rId14"/>
    <p:sldId id="278" r:id="rId15"/>
    <p:sldId id="298" r:id="rId16"/>
    <p:sldId id="299" r:id="rId17"/>
    <p:sldId id="300" r:id="rId18"/>
    <p:sldId id="301" r:id="rId19"/>
    <p:sldId id="302" r:id="rId20"/>
    <p:sldId id="288" r:id="rId21"/>
    <p:sldId id="303" r:id="rId22"/>
    <p:sldId id="279" r:id="rId23"/>
    <p:sldId id="304" r:id="rId24"/>
    <p:sldId id="280" r:id="rId25"/>
    <p:sldId id="281" r:id="rId26"/>
    <p:sldId id="282" r:id="rId27"/>
    <p:sldId id="305" r:id="rId28"/>
    <p:sldId id="306" r:id="rId29"/>
    <p:sldId id="307" r:id="rId30"/>
    <p:sldId id="308" r:id="rId31"/>
    <p:sldId id="309" r:id="rId32"/>
    <p:sldId id="310" r:id="rId33"/>
    <p:sldId id="311" r:id="rId34"/>
    <p:sldId id="312" r:id="rId35"/>
    <p:sldId id="283" r:id="rId36"/>
    <p:sldId id="294" r:id="rId3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3480"/>
    <a:srgbClr val="990000"/>
    <a:srgbClr val="5D8866"/>
    <a:srgbClr val="B0E5CF"/>
    <a:srgbClr val="B3DAB0"/>
    <a:srgbClr val="3EBD86"/>
    <a:srgbClr val="181818"/>
    <a:srgbClr val="CC000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76" autoAdjust="0"/>
    <p:restoredTop sz="97483" autoAdjust="0"/>
  </p:normalViewPr>
  <p:slideViewPr>
    <p:cSldViewPr>
      <p:cViewPr varScale="1">
        <p:scale>
          <a:sx n="101" d="100"/>
          <a:sy n="101" d="100"/>
        </p:scale>
        <p:origin x="-125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30" y="6126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Lucida Grande" pitchFamily="-48" charset="0"/>
                <a:ea typeface="Geneva" pitchFamily="-4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Lucida Grande" pitchFamily="-48" charset="0"/>
                <a:ea typeface="Geneva" pitchFamily="-4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Lucida Grande" pitchFamily="-48" charset="0"/>
                <a:ea typeface="Geneva" pitchFamily="-4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Lucida Grande" pitchFamily="-48" charset="0"/>
                <a:ea typeface="Geneva" pitchFamily="-48" charset="-128"/>
              </a:defRPr>
            </a:lvl1pPr>
          </a:lstStyle>
          <a:p>
            <a:pPr>
              <a:defRPr/>
            </a:pPr>
            <a:fld id="{6F2FF95B-2219-4D1B-84DA-D276F5FC94B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14020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 pitchFamily="-8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1D9A9F-EB1E-4C55-9857-D00426AEEC5C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1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2EA908-6B0A-47F3-85D1-68556417EC69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20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B3EB9A6-9427-486A-BE9B-2168CAA62555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22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434EE66-5C60-48EC-9CFC-70179E99C059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24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D974E9-4F17-4763-859B-0818F6CFC7E8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25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3686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643FE80-B54E-4F2B-BE6C-A9E089E5B204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26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378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4CC9C5-5FDD-4F66-97E5-F1D367F9973C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35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576A15F-211E-46AC-B2D4-1D454F74FD07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3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235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BAF904-261C-4A89-A14D-E7C0F1791B09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4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168650D-8717-4018-857E-A690C2007C39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5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6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256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BE1F32-3BE3-470A-BA98-50071DC4DF8A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7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7C83016-A221-4A8F-9302-80F1271DB1CF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8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76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276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9DCC22-2C64-481A-80D9-FED4D3C9EA24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12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EE4E43D-04D3-407F-A50E-EE1946B83FD4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13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85095A-9D3D-4826-9D86-B994685B246C}" type="slidenum">
              <a:rPr lang="en-US" smtClean="0">
                <a:latin typeface="Lucida Grande" pitchFamily="1" charset="0"/>
                <a:ea typeface="Geneva" pitchFamily="1" charset="-128"/>
              </a:rPr>
              <a:pPr/>
              <a:t>14</a:t>
            </a:fld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6248400"/>
            <a:ext cx="9144000" cy="609600"/>
          </a:xfrm>
          <a:prstGeom prst="rect">
            <a:avLst/>
          </a:prstGeom>
          <a:solidFill>
            <a:srgbClr val="11348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latin typeface="Lucida Grande" pitchFamily="-48" charset="0"/>
              <a:ea typeface="Geneva" pitchFamily="-48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Helvetica" pitchFamily="-48" charset="0"/>
                <a:cs typeface="Helvetica" pitchFamily="-4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994912D-746D-4F3D-825E-99B72E7BA1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6B056A-28D4-48F5-84CF-27DADEFA09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219200"/>
            <a:ext cx="1943100" cy="4876800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219200"/>
            <a:ext cx="5676900" cy="4876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00E70F-FAC7-439C-BD60-8C73401E0A6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9200"/>
            <a:ext cx="7772400" cy="53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0841C8-80D4-4B1C-9A53-D7D202D46A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9200"/>
            <a:ext cx="7772400" cy="6858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6FADB7-695F-41CA-A0D1-94E3D92569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1EFFD5-112A-4341-8662-CA034EBCB0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A8986E-7F15-400B-908E-8CB70FB82D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19200"/>
            <a:ext cx="8229600" cy="6096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81200"/>
            <a:ext cx="4040188" cy="6858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67000"/>
            <a:ext cx="4040188" cy="34591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981200"/>
            <a:ext cx="4041775" cy="6858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667000"/>
            <a:ext cx="4041775" cy="34591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3B81A1-4669-4FA9-BBEC-9BBD529027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A48483-9F85-46F7-B473-DB0471714D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25AFE9-E6FE-4E1E-BB1F-6599EE3048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19200"/>
            <a:ext cx="3008313" cy="7620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219200"/>
            <a:ext cx="5111750" cy="49069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981200"/>
            <a:ext cx="3008313" cy="41449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8C2FFF-CDF8-4B5B-A74F-01C24032B0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219199"/>
            <a:ext cx="5486400" cy="35083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8BF750-9294-4A53-B4B4-E850C09171E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219200"/>
            <a:ext cx="7772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Helvetica" pitchFamily="-48" charset="0"/>
                <a:ea typeface="Geneva" pitchFamily="-4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Lucida Grande" pitchFamily="-48" charset="0"/>
                <a:ea typeface="Geneva" pitchFamily="-4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Helvetica" pitchFamily="-48" charset="0"/>
                <a:ea typeface="Geneva" pitchFamily="-48" charset="-128"/>
              </a:defRPr>
            </a:lvl1pPr>
          </a:lstStyle>
          <a:p>
            <a:pPr>
              <a:defRPr/>
            </a:pPr>
            <a:fld id="{95340C00-A1D3-4339-8CDD-E56117E35E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/>
          <a:ea typeface="+mj-ea"/>
          <a:cs typeface="Helvetica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&gt;"/>
        <a:defRPr sz="3200">
          <a:solidFill>
            <a:srgbClr val="1862B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Lucida Grande" pitchFamily="1" charset="0"/>
        <a:buChar char="•"/>
        <a:defRPr sz="2800">
          <a:solidFill>
            <a:srgbClr val="3EBD86"/>
          </a:solidFill>
          <a:latin typeface="+mn-lt"/>
          <a:ea typeface="+mn-ea"/>
        </a:defRPr>
      </a:lvl2pPr>
      <a:lvl3pPr marL="1085850" indent="-228600" algn="l" rtl="0" eaLnBrk="0" fontAlgn="base" hangingPunct="0">
        <a:spcBef>
          <a:spcPct val="20000"/>
        </a:spcBef>
        <a:spcAft>
          <a:spcPct val="0"/>
        </a:spcAft>
        <a:buChar char="&gt;"/>
        <a:defRPr sz="2400">
          <a:solidFill>
            <a:schemeClr val="tx1"/>
          </a:solidFill>
          <a:latin typeface="+mn-lt"/>
          <a:ea typeface="+mn-ea"/>
        </a:defRPr>
      </a:lvl3pPr>
      <a:lvl4pPr marL="142875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177165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2288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6860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1432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6004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4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657600" y="1752600"/>
            <a:ext cx="5486400" cy="1143000"/>
          </a:xfrm>
        </p:spPr>
        <p:txBody>
          <a:bodyPr/>
          <a:lstStyle/>
          <a:p>
            <a:pPr eaLnBrk="1" hangingPunct="1"/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Sampling and Probability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581400" y="3505200"/>
            <a:ext cx="5486400" cy="1752600"/>
          </a:xfrm>
        </p:spPr>
        <p:txBody>
          <a:bodyPr/>
          <a:lstStyle/>
          <a:p>
            <a:pPr eaLnBrk="1" hangingPunct="1"/>
            <a:r>
              <a:rPr lang="en-US" smtClean="0"/>
              <a:t>Chapter 5</a:t>
            </a:r>
          </a:p>
        </p:txBody>
      </p:sp>
      <p:pic>
        <p:nvPicPr>
          <p:cNvPr id="5" name="Picture 5" descr="nolan2e com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1905000"/>
            <a:ext cx="32639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Replication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err="1" smtClean="0"/>
              <a:t>Replicability</a:t>
            </a:r>
            <a:r>
              <a:rPr lang="en-US" dirty="0" smtClean="0"/>
              <a:t> crisis?</a:t>
            </a:r>
          </a:p>
          <a:p>
            <a:pPr lvl="1"/>
            <a:r>
              <a:rPr lang="en-US" dirty="0" smtClean="0"/>
              <a:t>Generally, replications are duplication of results but with different context or sample characteristics</a:t>
            </a:r>
          </a:p>
          <a:p>
            <a:pPr lvl="1"/>
            <a:r>
              <a:rPr lang="en-US" dirty="0" smtClean="0"/>
              <a:t>Replication Q:</a:t>
            </a:r>
          </a:p>
          <a:p>
            <a:pPr lvl="2"/>
            <a:r>
              <a:rPr lang="en-US" dirty="0" smtClean="0"/>
              <a:t>Which are you more likely to believe:</a:t>
            </a:r>
          </a:p>
          <a:p>
            <a:pPr lvl="3"/>
            <a:r>
              <a:rPr lang="en-US" dirty="0" smtClean="0"/>
              <a:t>An effect that replicates 9/10 times</a:t>
            </a:r>
          </a:p>
          <a:p>
            <a:pPr lvl="3"/>
            <a:r>
              <a:rPr lang="en-US" dirty="0" smtClean="0"/>
              <a:t>An effect that replicates 25/50 times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130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62000" y="685800"/>
            <a:ext cx="7772400" cy="533400"/>
          </a:xfrm>
        </p:spPr>
        <p:txBody>
          <a:bodyPr/>
          <a:lstStyle/>
          <a:p>
            <a:r>
              <a:rPr lang="en-US" dirty="0" smtClean="0"/>
              <a:t>Biased 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04800" y="1676400"/>
            <a:ext cx="4800600" cy="4114800"/>
          </a:xfrm>
        </p:spPr>
        <p:txBody>
          <a:bodyPr/>
          <a:lstStyle/>
          <a:p>
            <a:r>
              <a:rPr lang="en-US" dirty="0" smtClean="0"/>
              <a:t>Testimonials as Evidence? Use a </a:t>
            </a:r>
            <a:r>
              <a:rPr lang="en-US" i="1" dirty="0" smtClean="0"/>
              <a:t>volunteer sample </a:t>
            </a:r>
            <a:r>
              <a:rPr lang="en-US" dirty="0" smtClean="0"/>
              <a:t>of one person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Convenience sampling where participants actively choose to be in the study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700" y="2992911"/>
            <a:ext cx="3924300" cy="38782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 idx="4294967295"/>
          </p:nvPr>
        </p:nvSpPr>
        <p:spPr>
          <a:xfrm>
            <a:off x="685800" y="685800"/>
            <a:ext cx="7772400" cy="533400"/>
          </a:xfrm>
        </p:spPr>
        <p:txBody>
          <a:bodyPr/>
          <a:lstStyle/>
          <a:p>
            <a:pPr eaLnBrk="1" hangingPunct="1"/>
            <a:r>
              <a:rPr lang="en-US" sz="4000" dirty="0" smtClean="0">
                <a:latin typeface="Helvetica" pitchFamily="34" charset="0"/>
                <a:cs typeface="Helvetica" pitchFamily="34" charset="0"/>
              </a:rPr>
              <a:t>Check Your Learning</a:t>
            </a:r>
            <a:endParaRPr lang="en-US" dirty="0" smtClean="0"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9219" name="Content Placeholder 2"/>
          <p:cNvSpPr>
            <a:spLocks noGrp="1"/>
          </p:cNvSpPr>
          <p:nvPr>
            <p:ph idx="4294967295"/>
          </p:nvPr>
        </p:nvSpPr>
        <p:spPr>
          <a:xfrm>
            <a:off x="762000" y="1600200"/>
            <a:ext cx="7772400" cy="4114800"/>
          </a:xfrm>
        </p:spPr>
        <p:txBody>
          <a:bodyPr/>
          <a:lstStyle/>
          <a:p>
            <a:pPr marL="514350" indent="-514350">
              <a:buFontTx/>
              <a:buNone/>
            </a:pPr>
            <a:r>
              <a:rPr lang="en-US" sz="2800" dirty="0" smtClean="0">
                <a:solidFill>
                  <a:srgbClr val="000000"/>
                </a:solidFill>
              </a:rPr>
              <a:t>Was random assignment used? Could it have been?</a:t>
            </a:r>
          </a:p>
          <a:p>
            <a:pPr marL="914400" lvl="1" indent="-514350">
              <a:buFont typeface="Arial" charset="0"/>
              <a:buAutoNum type="arabicPeriod"/>
            </a:pPr>
            <a:r>
              <a:rPr lang="en-US" sz="2600" dirty="0" smtClean="0"/>
              <a:t>A health psychologist examined whether postoperative recovery time was less among patients who received counseling prior to surgery than among those who did not.</a:t>
            </a:r>
          </a:p>
          <a:p>
            <a:pPr marL="914400" lvl="1" indent="-514350">
              <a:buFont typeface="Arial" charset="0"/>
              <a:buAutoNum type="arabicPeriod"/>
            </a:pPr>
            <a:endParaRPr lang="en-US" sz="2600" dirty="0" smtClean="0"/>
          </a:p>
          <a:p>
            <a:pPr marL="914400" lvl="1" indent="-514350">
              <a:buFont typeface="Arial" charset="0"/>
              <a:buAutoNum type="arabicPeriod"/>
            </a:pPr>
            <a:r>
              <a:rPr lang="en-US" sz="2600" dirty="0" smtClean="0"/>
              <a:t>A clinical psychologist studied whether people with diagnosed personality disorder were more likely to miss therapy appointments than were people without diagnosed personality disorders.</a:t>
            </a:r>
            <a:endParaRPr lang="en-US" dirty="0" smtClean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eaLnBrk="1" hangingPunct="1"/>
            <a:r>
              <a:rPr lang="en-US" dirty="0" smtClean="0"/>
              <a:t>All participants have an equal chance of being assigned to any level of the independent variable. </a:t>
            </a:r>
          </a:p>
          <a:p>
            <a:r>
              <a:rPr lang="en-US" dirty="0" smtClean="0"/>
              <a:t>Random </a:t>
            </a:r>
            <a:r>
              <a:rPr lang="en-US" i="1" dirty="0" smtClean="0"/>
              <a:t>selection is almost never used, </a:t>
            </a:r>
            <a:r>
              <a:rPr lang="en-US" dirty="0" smtClean="0"/>
              <a:t>but random </a:t>
            </a:r>
            <a:r>
              <a:rPr lang="en-US" i="1" dirty="0" smtClean="0"/>
              <a:t>assignment is frequently used.</a:t>
            </a:r>
            <a:endParaRPr lang="en-US" dirty="0" smtClean="0"/>
          </a:p>
        </p:txBody>
      </p:sp>
      <p:sp>
        <p:nvSpPr>
          <p:cNvPr id="10243" name="Title 2"/>
          <p:cNvSpPr>
            <a:spLocks noGrp="1"/>
          </p:cNvSpPr>
          <p:nvPr>
            <p:ph type="title" idx="4294967295"/>
          </p:nvPr>
        </p:nvSpPr>
        <p:spPr>
          <a:xfrm>
            <a:off x="685800" y="609600"/>
            <a:ext cx="7772400" cy="533400"/>
          </a:xfrm>
        </p:spPr>
        <p:txBody>
          <a:bodyPr/>
          <a:lstStyle/>
          <a:p>
            <a:r>
              <a:rPr lang="en-US" smtClean="0">
                <a:latin typeface="Helvetica" pitchFamily="34" charset="0"/>
                <a:cs typeface="Helvetica" pitchFamily="34" charset="0"/>
              </a:rPr>
              <a:t>Random Assignment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Content Placeholder 2"/>
          <p:cNvSpPr>
            <a:spLocks noGrp="1"/>
          </p:cNvSpPr>
          <p:nvPr>
            <p:ph idx="4294967295"/>
          </p:nvPr>
        </p:nvSpPr>
        <p:spPr>
          <a:xfrm>
            <a:off x="762000" y="1219200"/>
            <a:ext cx="7772400" cy="4876800"/>
          </a:xfrm>
        </p:spPr>
        <p:txBody>
          <a:bodyPr/>
          <a:lstStyle/>
          <a:p>
            <a:pPr>
              <a:defRPr/>
            </a:pPr>
            <a:endParaRPr lang="en-US" sz="3600" b="1" dirty="0" smtClean="0">
              <a:solidFill>
                <a:srgbClr val="800000"/>
              </a:solidFill>
              <a:ea typeface="+mj-ea"/>
              <a:cs typeface="Helvetica"/>
            </a:endParaRPr>
          </a:p>
          <a:p>
            <a:pPr>
              <a:defRPr/>
            </a:pPr>
            <a:r>
              <a:rPr lang="en-US" sz="3600" b="1" dirty="0" smtClean="0">
                <a:solidFill>
                  <a:srgbClr val="113480"/>
                </a:solidFill>
                <a:ea typeface="+mj-ea"/>
                <a:cs typeface="Helvetica"/>
              </a:rPr>
              <a:t>Do you agree?</a:t>
            </a:r>
          </a:p>
          <a:p>
            <a:pPr lvl="1">
              <a:defRPr/>
            </a:pPr>
            <a:r>
              <a:rPr lang="en-US" dirty="0" smtClean="0"/>
              <a:t>“That woman has been playing that slot machine without success for two hours and she just quit; let’s play that one—it’s going to pay off soon.</a:t>
            </a:r>
            <a:r>
              <a:rPr lang="en-US" dirty="0" smtClean="0"/>
              <a:t>”</a:t>
            </a:r>
          </a:p>
          <a:p>
            <a:pPr lvl="1">
              <a:defRPr/>
            </a:pPr>
            <a:r>
              <a:rPr lang="en-US" dirty="0" smtClean="0"/>
              <a:t>“</a:t>
            </a:r>
            <a:r>
              <a:rPr lang="en-US" dirty="0" smtClean="0"/>
              <a:t>My next-door neighbor has three boys and she’s pregnant again. This one is bound to be a girl.”</a:t>
            </a:r>
          </a:p>
          <a:p>
            <a:pPr>
              <a:defRPr/>
            </a:pPr>
            <a:endParaRPr lang="en-US" dirty="0" smtClean="0"/>
          </a:p>
        </p:txBody>
      </p:sp>
      <p:sp>
        <p:nvSpPr>
          <p:cNvPr id="12291" name="Title 2"/>
          <p:cNvSpPr>
            <a:spLocks noGrp="1"/>
          </p:cNvSpPr>
          <p:nvPr>
            <p:ph type="title" idx="4294967295"/>
          </p:nvPr>
        </p:nvSpPr>
        <p:spPr>
          <a:xfrm>
            <a:off x="914400" y="609600"/>
            <a:ext cx="7772400" cy="533400"/>
          </a:xfrm>
        </p:spPr>
        <p:txBody>
          <a:bodyPr/>
          <a:lstStyle/>
          <a:p>
            <a:r>
              <a:rPr lang="en-US" dirty="0" smtClean="0">
                <a:latin typeface="Helvetica" pitchFamily="34" charset="0"/>
                <a:cs typeface="Helvetica" pitchFamily="34" charset="0"/>
              </a:rPr>
              <a:t>Sampling Probability Quiz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Confirmation bias – only attending to evidence that confirms our beliefs (which means ignoring disconfirming evidence)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7172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Illusory correlation – believing an association between variables exists when it does not</a:t>
            </a:r>
          </a:p>
          <a:p>
            <a:pPr lvl="1"/>
            <a:r>
              <a:rPr lang="en-US" dirty="0" smtClean="0"/>
              <a:t>Stereotypes?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890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Probability – likelihood of an event occurring out of all possible events </a:t>
            </a:r>
          </a:p>
          <a:p>
            <a:pPr lvl="1"/>
            <a:r>
              <a:rPr lang="en-US" dirty="0" smtClean="0"/>
              <a:t>So what’s the probability of lefties?</a:t>
            </a:r>
          </a:p>
          <a:p>
            <a:pPr lvl="1"/>
            <a:r>
              <a:rPr lang="en-US" dirty="0" smtClean="0"/>
              <a:t>What about our class?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935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Subjective interpretations (personal probability)</a:t>
            </a:r>
          </a:p>
          <a:p>
            <a:pPr lvl="1"/>
            <a:r>
              <a:rPr lang="en-US" dirty="0" smtClean="0"/>
              <a:t>Your judgment of a likelihood</a:t>
            </a:r>
          </a:p>
          <a:p>
            <a:r>
              <a:rPr lang="en-US" dirty="0" smtClean="0"/>
              <a:t>Objective interpretations (expected relative frequency probability)</a:t>
            </a:r>
          </a:p>
          <a:p>
            <a:pPr lvl="1"/>
            <a:r>
              <a:rPr lang="en-US" dirty="0" smtClean="0"/>
              <a:t>The likelihood after testing many times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9357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Trials – all the times you test something </a:t>
            </a:r>
          </a:p>
          <a:p>
            <a:r>
              <a:rPr lang="en-US" dirty="0" smtClean="0"/>
              <a:t>Outcome – result of the trial</a:t>
            </a:r>
          </a:p>
          <a:p>
            <a:r>
              <a:rPr lang="en-US" dirty="0" smtClean="0"/>
              <a:t>Success – particular outcome we are looking for</a:t>
            </a:r>
          </a:p>
          <a:p>
            <a:pPr lvl="1"/>
            <a:r>
              <a:rPr lang="en-US" dirty="0" smtClean="0"/>
              <a:t>So, Amanda Knox as a 2/3 probability of being convicted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935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&amp; Elections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Problems with predicting elections:</a:t>
            </a:r>
          </a:p>
          <a:p>
            <a:pPr lvl="1"/>
            <a:r>
              <a:rPr lang="en-US" dirty="0" smtClean="0"/>
              <a:t>Sample sizes are too small</a:t>
            </a:r>
          </a:p>
          <a:p>
            <a:pPr lvl="1"/>
            <a:r>
              <a:rPr lang="en-US" dirty="0" smtClean="0"/>
              <a:t>Samples are </a:t>
            </a:r>
            <a:r>
              <a:rPr lang="en-US" u="sng" dirty="0" smtClean="0"/>
              <a:t>biased </a:t>
            </a:r>
            <a:r>
              <a:rPr lang="en-US" dirty="0" smtClean="0"/>
              <a:t>(also tied to that SD thing!)</a:t>
            </a:r>
          </a:p>
          <a:p>
            <a:pPr lvl="1"/>
            <a:r>
              <a:rPr lang="en-US" dirty="0" smtClean="0"/>
              <a:t>Samples were not independent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http://</a:t>
            </a:r>
            <a:r>
              <a:rPr lang="en-US" dirty="0" err="1"/>
              <a:t>www.fivethirtyeight.com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2375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 idx="4294967295"/>
          </p:nvPr>
        </p:nvSpPr>
        <p:spPr>
          <a:xfrm>
            <a:off x="762000" y="685800"/>
            <a:ext cx="7772400" cy="533400"/>
          </a:xfrm>
        </p:spPr>
        <p:txBody>
          <a:bodyPr/>
          <a:lstStyle/>
          <a:p>
            <a:r>
              <a:rPr lang="en-US" dirty="0" smtClean="0">
                <a:latin typeface="Helvetica" pitchFamily="34" charset="0"/>
                <a:cs typeface="Helvetica" pitchFamily="34" charset="0"/>
              </a:rPr>
              <a:t>Calculating Probability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4294967295"/>
          </p:nvPr>
        </p:nvSpPr>
        <p:spPr>
          <a:xfrm>
            <a:off x="762000" y="1981200"/>
            <a:ext cx="7772400" cy="4114800"/>
          </a:xfrm>
        </p:spPr>
        <p:txBody>
          <a:bodyPr/>
          <a:lstStyle/>
          <a:p>
            <a:r>
              <a:rPr lang="en-US" smtClean="0"/>
              <a:t>Step 1. Determine the total number of trials.</a:t>
            </a:r>
          </a:p>
          <a:p>
            <a:r>
              <a:rPr lang="en-US" smtClean="0"/>
              <a:t>Step 2. Determine the number of these trails that are “successful” outcomes.</a:t>
            </a:r>
          </a:p>
          <a:p>
            <a:r>
              <a:rPr lang="en-US" smtClean="0"/>
              <a:t>Step 3. Divide the number of successful outcomes by the number of trials.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Outcome of each trial is unrelated to outcome of previous trials.</a:t>
            </a:r>
          </a:p>
          <a:p>
            <a:r>
              <a:rPr lang="en-US" dirty="0" smtClean="0"/>
              <a:t>Gambler’s fallacy is the opposite of independence:</a:t>
            </a:r>
          </a:p>
          <a:p>
            <a:pPr lvl="1"/>
            <a:r>
              <a:rPr lang="en-US" dirty="0"/>
              <a:t>The mistaken notion that the probability of a particular event changes with a long string of the same </a:t>
            </a:r>
            <a:r>
              <a:rPr lang="en-US" dirty="0" smtClean="0"/>
              <a:t>event</a:t>
            </a:r>
            <a:r>
              <a:rPr lang="en-US" dirty="0"/>
              <a:t>.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503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09600" y="762000"/>
            <a:ext cx="7772400" cy="6858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Helvetica" pitchFamily="34" charset="0"/>
                <a:cs typeface="Helvetica" pitchFamily="34" charset="0"/>
              </a:rPr>
              <a:t>Inferential Statistics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/>
            </a:r>
            <a:br>
              <a:rPr lang="en-US" sz="3200" dirty="0" smtClean="0">
                <a:latin typeface="Helvetica" pitchFamily="34" charset="0"/>
                <a:cs typeface="Helvetica" pitchFamily="34" charset="0"/>
              </a:rPr>
            </a:br>
            <a:endParaRPr lang="en-US" sz="3200" dirty="0" smtClean="0"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981200"/>
            <a:ext cx="7772400" cy="411480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Use rules of probability to test </a:t>
            </a:r>
            <a:r>
              <a:rPr lang="en-US" dirty="0" smtClean="0">
                <a:solidFill>
                  <a:schemeClr val="tx1"/>
                </a:solidFill>
              </a:rPr>
              <a:t>hypotheses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So it’s call Hypothesis Testing</a:t>
            </a:r>
            <a:endParaRPr lang="en-US" dirty="0" smtClean="0">
              <a:solidFill>
                <a:schemeClr val="tx1"/>
              </a:solidFill>
            </a:endParaRPr>
          </a:p>
          <a:p>
            <a:pPr eaLnBrk="1" hangingPunct="1"/>
            <a:r>
              <a:rPr lang="en-US" dirty="0" smtClean="0">
                <a:solidFill>
                  <a:srgbClr val="000000"/>
                </a:solidFill>
              </a:rPr>
              <a:t>Use probability to make </a:t>
            </a:r>
            <a:r>
              <a:rPr lang="en-US" dirty="0" smtClean="0">
                <a:solidFill>
                  <a:srgbClr val="000000"/>
                </a:solidFill>
              </a:rPr>
              <a:t>decisions</a:t>
            </a:r>
          </a:p>
          <a:p>
            <a:pPr lvl="1" eaLnBrk="1" hangingPunct="1"/>
            <a:r>
              <a:rPr lang="en-US" dirty="0" smtClean="0">
                <a:solidFill>
                  <a:srgbClr val="000000"/>
                </a:solidFill>
              </a:rPr>
              <a:t>Although … not quite like you’d think.</a:t>
            </a:r>
            <a:endParaRPr lang="en-US" dirty="0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Developing Hypotheses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Usually you start by thinking about your variables/levels</a:t>
            </a:r>
          </a:p>
          <a:p>
            <a:pPr lvl="1" eaLnBrk="1" hangingPunct="1"/>
            <a:r>
              <a:rPr lang="en-US" dirty="0" smtClean="0"/>
              <a:t>Control group</a:t>
            </a:r>
          </a:p>
          <a:p>
            <a:pPr lvl="1" eaLnBrk="1" hangingPunct="1"/>
            <a:r>
              <a:rPr lang="en-US" dirty="0" smtClean="0"/>
              <a:t>Experimental group</a:t>
            </a:r>
          </a:p>
          <a:p>
            <a:pPr lvl="1" eaLnBrk="1" hangingPunct="1"/>
            <a:r>
              <a:rPr lang="en-US" dirty="0" smtClean="0"/>
              <a:t>Or two variables you want to correlate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4012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2"/>
          <p:cNvSpPr>
            <a:spLocks noGrp="1"/>
          </p:cNvSpPr>
          <p:nvPr>
            <p:ph type="title" idx="4294967295"/>
          </p:nvPr>
        </p:nvSpPr>
        <p:spPr>
          <a:xfrm>
            <a:off x="838200" y="685800"/>
            <a:ext cx="7772400" cy="533400"/>
          </a:xfrm>
        </p:spPr>
        <p:txBody>
          <a:bodyPr/>
          <a:lstStyle/>
          <a:p>
            <a:r>
              <a:rPr lang="en-US" smtClean="0">
                <a:solidFill>
                  <a:srgbClr val="990000"/>
                </a:solidFill>
                <a:latin typeface="Helvetica" pitchFamily="34" charset="0"/>
                <a:cs typeface="Helvetica" pitchFamily="34" charset="0"/>
              </a:rPr>
              <a:t>Developing Hypotheses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838200" y="1828800"/>
            <a:ext cx="7772400" cy="4114800"/>
          </a:xfrm>
        </p:spPr>
        <p:txBody>
          <a:bodyPr/>
          <a:lstStyle/>
          <a:p>
            <a:pPr eaLnBrk="1" hangingPunct="1"/>
            <a:r>
              <a:rPr lang="en-US" dirty="0" smtClean="0"/>
              <a:t>Then you frame those groups into TWO hypotheses</a:t>
            </a:r>
          </a:p>
          <a:p>
            <a:pPr lvl="1" eaLnBrk="1" hangingPunct="1"/>
            <a:r>
              <a:rPr lang="en-US" dirty="0" smtClean="0"/>
              <a:t>Null</a:t>
            </a:r>
            <a:r>
              <a:rPr lang="en-US" dirty="0"/>
              <a:t> </a:t>
            </a:r>
            <a:r>
              <a:rPr lang="en-US" dirty="0" smtClean="0"/>
              <a:t>- </a:t>
            </a:r>
            <a:r>
              <a:rPr lang="en-US" dirty="0" smtClean="0"/>
              <a:t>There </a:t>
            </a:r>
            <a:r>
              <a:rPr lang="en-US" dirty="0" smtClean="0"/>
              <a:t>is no </a:t>
            </a:r>
            <a:r>
              <a:rPr lang="en-US" dirty="0" smtClean="0"/>
              <a:t>difference between levels, no relationship between variables</a:t>
            </a:r>
            <a:endParaRPr lang="en-US" dirty="0" smtClean="0"/>
          </a:p>
          <a:p>
            <a:pPr lvl="1" eaLnBrk="1" hangingPunct="1"/>
            <a:r>
              <a:rPr lang="en-US" dirty="0" smtClean="0"/>
              <a:t>Research - There </a:t>
            </a:r>
            <a:r>
              <a:rPr lang="en-US" dirty="0" smtClean="0"/>
              <a:t>is a </a:t>
            </a:r>
            <a:r>
              <a:rPr lang="en-US" dirty="0" smtClean="0"/>
              <a:t>difference between levels, relationship between variables.</a:t>
            </a:r>
          </a:p>
          <a:p>
            <a:pPr eaLnBrk="1" hangingPunct="1"/>
            <a:r>
              <a:rPr lang="en-US" dirty="0" smtClean="0"/>
              <a:t>Why two hypotheses?</a:t>
            </a:r>
          </a:p>
          <a:p>
            <a:pPr lvl="1" eaLnBrk="1" hangingPunct="1"/>
            <a:r>
              <a:rPr lang="en-US" dirty="0" smtClean="0"/>
              <a:t>Sometimes you predict a direction, more on that later.</a:t>
            </a:r>
            <a:endParaRPr lang="en-US" dirty="0" smtClean="0"/>
          </a:p>
          <a:p>
            <a:pPr eaLnBrk="1" hangingPunct="1"/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905000"/>
            <a:ext cx="7772400" cy="4114800"/>
          </a:xfrm>
        </p:spPr>
        <p:txBody>
          <a:bodyPr/>
          <a:lstStyle/>
          <a:p>
            <a:pPr eaLnBrk="1" hangingPunct="1"/>
            <a:r>
              <a:rPr lang="en-US" dirty="0" smtClean="0"/>
              <a:t>Reject the null hypothesis</a:t>
            </a:r>
          </a:p>
          <a:p>
            <a:pPr lvl="1" eaLnBrk="1" hangingPunct="1"/>
            <a:r>
              <a:rPr lang="en-US" dirty="0" smtClean="0"/>
              <a:t>Conclude that you found a </a:t>
            </a:r>
            <a:r>
              <a:rPr lang="en-US" dirty="0" smtClean="0"/>
              <a:t>difference (statistically significant)</a:t>
            </a:r>
            <a:endParaRPr lang="en-US" dirty="0" smtClean="0"/>
          </a:p>
          <a:p>
            <a:pPr eaLnBrk="1" hangingPunct="1"/>
            <a:r>
              <a:rPr lang="en-US" dirty="0" smtClean="0"/>
              <a:t>Fail to reject the null hypothesis</a:t>
            </a:r>
          </a:p>
          <a:p>
            <a:pPr lvl="1" eaLnBrk="1" hangingPunct="1"/>
            <a:r>
              <a:rPr lang="en-US" dirty="0" smtClean="0"/>
              <a:t>Conclude that you did not find a </a:t>
            </a:r>
            <a:r>
              <a:rPr lang="en-US" dirty="0" smtClean="0"/>
              <a:t>difference (not statistically significant)</a:t>
            </a:r>
            <a:endParaRPr lang="en-US" dirty="0" smtClean="0"/>
          </a:p>
          <a:p>
            <a:pPr eaLnBrk="1" hangingPunct="1"/>
            <a:r>
              <a:rPr lang="en-US" dirty="0" smtClean="0"/>
              <a:t>Why is </a:t>
            </a:r>
            <a:r>
              <a:rPr lang="en-US" dirty="0" smtClean="0"/>
              <a:t>it all about the null?!</a:t>
            </a:r>
          </a:p>
          <a:p>
            <a:pPr lvl="1" eaLnBrk="1" hangingPunct="1"/>
            <a:r>
              <a:rPr lang="en-US" dirty="0" smtClean="0"/>
              <a:t>NHST – Null hypothesis significance testing</a:t>
            </a:r>
            <a:endParaRPr lang="en-US" dirty="0" smtClean="0"/>
          </a:p>
        </p:txBody>
      </p:sp>
      <p:sp>
        <p:nvSpPr>
          <p:cNvPr id="17411" name="Title 2"/>
          <p:cNvSpPr>
            <a:spLocks noGrp="1"/>
          </p:cNvSpPr>
          <p:nvPr>
            <p:ph type="title" idx="4294967295"/>
          </p:nvPr>
        </p:nvSpPr>
        <p:spPr>
          <a:xfrm>
            <a:off x="1447800" y="609600"/>
            <a:ext cx="6858000" cy="533400"/>
          </a:xfrm>
        </p:spPr>
        <p:txBody>
          <a:bodyPr/>
          <a:lstStyle/>
          <a:p>
            <a:r>
              <a:rPr lang="en-US" dirty="0" smtClean="0">
                <a:latin typeface="Helvetica" pitchFamily="34" charset="0"/>
                <a:cs typeface="Helvetica" pitchFamily="34" charset="0"/>
              </a:rPr>
              <a:t>Making a Decision about Hypotheses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4" descr="NOLESS_TB05-0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7062" y="1981200"/>
            <a:ext cx="7444337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We wanted to know if attendance in PASS sessions would lower the DFW rate for traditionally hard courses.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70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IV: Pass session attendance</a:t>
            </a:r>
          </a:p>
          <a:p>
            <a:pPr lvl="1"/>
            <a:r>
              <a:rPr lang="en-US" dirty="0" smtClean="0"/>
              <a:t>Levels: Yes or No</a:t>
            </a:r>
          </a:p>
          <a:p>
            <a:pPr lvl="1"/>
            <a:r>
              <a:rPr lang="en-US" dirty="0" smtClean="0"/>
              <a:t>NOIR: Nominal</a:t>
            </a:r>
          </a:p>
          <a:p>
            <a:r>
              <a:rPr lang="en-US" dirty="0" smtClean="0"/>
              <a:t>DV: DFW rate in percentage</a:t>
            </a:r>
          </a:p>
          <a:p>
            <a:pPr lvl="1"/>
            <a:r>
              <a:rPr lang="en-US" dirty="0" smtClean="0"/>
              <a:t>NOIR: Ratio</a:t>
            </a:r>
          </a:p>
        </p:txBody>
      </p:sp>
    </p:spTree>
    <p:extLst>
      <p:ext uri="{BB962C8B-B14F-4D97-AF65-F5344CB8AC3E}">
        <p14:creationId xmlns:p14="http://schemas.microsoft.com/office/powerpoint/2010/main" val="17890010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Null hypothesis:</a:t>
            </a:r>
          </a:p>
          <a:p>
            <a:pPr lvl="1"/>
            <a:r>
              <a:rPr lang="en-US" dirty="0" smtClean="0"/>
              <a:t>There is not difference in DFW rates between people who attended and did not attend PASS sessions.</a:t>
            </a:r>
          </a:p>
          <a:p>
            <a:pPr lvl="1"/>
            <a:r>
              <a:rPr lang="en-US" dirty="0" smtClean="0"/>
              <a:t>OR</a:t>
            </a:r>
          </a:p>
          <a:p>
            <a:pPr lvl="2"/>
            <a:r>
              <a:rPr lang="en-US" dirty="0" smtClean="0"/>
              <a:t>No sessions DFW = Sessions DFW</a:t>
            </a:r>
          </a:p>
        </p:txBody>
      </p:sp>
    </p:spTree>
    <p:extLst>
      <p:ext uri="{BB962C8B-B14F-4D97-AF65-F5344CB8AC3E}">
        <p14:creationId xmlns:p14="http://schemas.microsoft.com/office/powerpoint/2010/main" val="4039981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143000" y="609600"/>
            <a:ext cx="7772400" cy="6858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Helvetica" pitchFamily="34" charset="0"/>
                <a:cs typeface="Helvetica" pitchFamily="34" charset="0"/>
              </a:rPr>
              <a:t>Samples and Their Populations</a:t>
            </a:r>
            <a:endParaRPr lang="en-US" sz="3200" dirty="0" smtClean="0"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2057400"/>
            <a:ext cx="7772400" cy="32004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000000"/>
                </a:solidFill>
              </a:rPr>
              <a:t>Decision making </a:t>
            </a:r>
          </a:p>
          <a:p>
            <a:pPr lvl="1" eaLnBrk="1" hangingPunct="1"/>
            <a:r>
              <a:rPr lang="en-US" dirty="0" smtClean="0"/>
              <a:t>The risks and rewards of sampling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Research hypothesis</a:t>
            </a:r>
          </a:p>
          <a:p>
            <a:pPr lvl="1"/>
            <a:r>
              <a:rPr lang="en-US" dirty="0" smtClean="0"/>
              <a:t>There is a difference in DFW rates for those who attended sessions versus not.</a:t>
            </a:r>
          </a:p>
          <a:p>
            <a:pPr lvl="1"/>
            <a:r>
              <a:rPr lang="en-US" dirty="0" smtClean="0"/>
              <a:t>OR</a:t>
            </a:r>
          </a:p>
          <a:p>
            <a:pPr lvl="2"/>
            <a:r>
              <a:rPr lang="en-US" dirty="0" smtClean="0"/>
              <a:t>No sessions DFW /= sessions DFW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6293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0549283"/>
              </p:ext>
            </p:extLst>
          </p:nvPr>
        </p:nvGraphicFramePr>
        <p:xfrm>
          <a:off x="380999" y="1981200"/>
          <a:ext cx="1414462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Document" r:id="rId3" imgW="8382000" imgH="1219200" progId="Word.Document.12">
                  <p:embed/>
                </p:oleObj>
              </mc:Choice>
              <mc:Fallback>
                <p:oleObj name="Document" r:id="rId3" imgW="8382000" imgH="1219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0999" y="1981200"/>
                        <a:ext cx="14144625" cy="205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26293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If we </a:t>
            </a:r>
            <a:r>
              <a:rPr lang="en-US" i="1" dirty="0" smtClean="0"/>
              <a:t>reject the null</a:t>
            </a:r>
            <a:endParaRPr lang="en-US" dirty="0" smtClean="0"/>
          </a:p>
          <a:p>
            <a:pPr lvl="1"/>
            <a:r>
              <a:rPr lang="en-US" dirty="0" smtClean="0"/>
              <a:t>We are supporting the idea that there is a difference (mainly a decrease) in DFW rates for those who attended PASS sessions.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9964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If we </a:t>
            </a:r>
            <a:r>
              <a:rPr lang="en-US" i="1" dirty="0" smtClean="0"/>
              <a:t>fail to reject the null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We have failed to find a difference between DFW rates … did not support the research hypothesis. That may be due to:</a:t>
            </a:r>
          </a:p>
          <a:p>
            <a:pPr lvl="2"/>
            <a:r>
              <a:rPr lang="en-US" dirty="0" smtClean="0"/>
              <a:t>This sample</a:t>
            </a:r>
          </a:p>
          <a:p>
            <a:pPr lvl="2"/>
            <a:r>
              <a:rPr lang="en-US" dirty="0" smtClean="0"/>
              <a:t>There really isn’t a difference</a:t>
            </a:r>
          </a:p>
          <a:p>
            <a:pPr lvl="2"/>
            <a:r>
              <a:rPr lang="en-US" dirty="0" smtClean="0"/>
              <a:t>Chance</a:t>
            </a:r>
          </a:p>
        </p:txBody>
      </p:sp>
    </p:spTree>
    <p:extLst>
      <p:ext uri="{BB962C8B-B14F-4D97-AF65-F5344CB8AC3E}">
        <p14:creationId xmlns:p14="http://schemas.microsoft.com/office/powerpoint/2010/main" val="4206078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has this got to do with probability?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We determine if we are going to reject or fail to reject by calculating the probability </a:t>
            </a:r>
            <a:r>
              <a:rPr lang="en-US" i="1" dirty="0" smtClean="0"/>
              <a:t>of the null hypothesis.</a:t>
            </a:r>
          </a:p>
          <a:p>
            <a:pPr lvl="1"/>
            <a:r>
              <a:rPr lang="en-US" dirty="0" smtClean="0"/>
              <a:t>Remember it’s call Null Hypothesis Significance Testing, so we test if the null is true.</a:t>
            </a:r>
          </a:p>
          <a:p>
            <a:pPr lvl="1"/>
            <a:r>
              <a:rPr lang="en-US" dirty="0" smtClean="0"/>
              <a:t>So we want SMALL probabilities.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7440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219200" y="76200"/>
            <a:ext cx="7772400" cy="15240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Helvetica" pitchFamily="34" charset="0"/>
                <a:cs typeface="Helvetica" pitchFamily="34" charset="0"/>
              </a:rPr>
              <a:t>Type I and Type II Errors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762000" y="1752600"/>
            <a:ext cx="7772400" cy="4419600"/>
          </a:xfrm>
        </p:spPr>
        <p:txBody>
          <a:bodyPr/>
          <a:lstStyle/>
          <a:p>
            <a:pPr eaLnBrk="1" hangingPunct="1"/>
            <a:r>
              <a:rPr lang="en-US" dirty="0" smtClean="0"/>
              <a:t> Statistical Inferences Can Be Wrong</a:t>
            </a:r>
            <a:endParaRPr lang="en-US" dirty="0" smtClean="0">
              <a:solidFill>
                <a:srgbClr val="000000"/>
              </a:solidFill>
            </a:endParaRPr>
          </a:p>
          <a:p>
            <a:pPr eaLnBrk="1" hangingPunct="1"/>
            <a:r>
              <a:rPr lang="en-US" dirty="0" smtClean="0">
                <a:solidFill>
                  <a:srgbClr val="000000"/>
                </a:solidFill>
              </a:rPr>
              <a:t>Type I errors </a:t>
            </a:r>
            <a:r>
              <a:rPr lang="en-US" dirty="0" smtClean="0">
                <a:solidFill>
                  <a:srgbClr val="000000"/>
                </a:solidFill>
              </a:rPr>
              <a:t>(alpha)</a:t>
            </a:r>
            <a:endParaRPr lang="en-US" dirty="0" smtClean="0">
              <a:solidFill>
                <a:srgbClr val="000000"/>
              </a:solidFill>
            </a:endParaRPr>
          </a:p>
          <a:p>
            <a:pPr lvl="1" eaLnBrk="1" hangingPunct="1"/>
            <a:r>
              <a:rPr lang="en-US" dirty="0" smtClean="0"/>
              <a:t>Sins of commission – rejecting the null hypothesis when it is true</a:t>
            </a:r>
          </a:p>
          <a:p>
            <a:pPr lvl="2" eaLnBrk="1" hangingPunct="1"/>
            <a:r>
              <a:rPr lang="en-US" dirty="0" smtClean="0"/>
              <a:t>Saying that something happened when it didn’t</a:t>
            </a:r>
          </a:p>
          <a:p>
            <a:pPr eaLnBrk="1" hangingPunct="1"/>
            <a:r>
              <a:rPr lang="en-US" dirty="0" smtClean="0">
                <a:solidFill>
                  <a:srgbClr val="000000"/>
                </a:solidFill>
              </a:rPr>
              <a:t>Type II errors </a:t>
            </a:r>
            <a:r>
              <a:rPr lang="en-US" dirty="0" smtClean="0">
                <a:solidFill>
                  <a:srgbClr val="000000"/>
                </a:solidFill>
              </a:rPr>
              <a:t>(beta)</a:t>
            </a:r>
            <a:endParaRPr lang="en-US" dirty="0" smtClean="0">
              <a:solidFill>
                <a:srgbClr val="000000"/>
              </a:solidFill>
            </a:endParaRPr>
          </a:p>
          <a:p>
            <a:pPr lvl="1" eaLnBrk="1" hangingPunct="1"/>
            <a:r>
              <a:rPr lang="en-US" dirty="0" smtClean="0"/>
              <a:t>Sins of omission – failing to reject the null hypothesis when it is false</a:t>
            </a:r>
          </a:p>
          <a:p>
            <a:pPr lvl="2" eaLnBrk="1" hangingPunct="1"/>
            <a:r>
              <a:rPr lang="en-US" dirty="0" smtClean="0"/>
              <a:t>Saying that nothing happened when it did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143000" y="609600"/>
            <a:ext cx="7772400" cy="533400"/>
          </a:xfrm>
        </p:spPr>
        <p:txBody>
          <a:bodyPr/>
          <a:lstStyle/>
          <a:p>
            <a:r>
              <a:rPr lang="en-US" dirty="0" smtClean="0"/>
              <a:t>Prevalence of Type I Errors</a:t>
            </a:r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990600" y="1524000"/>
            <a:ext cx="77724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eaLnBrk="1" hangingPunct="1">
              <a:spcBef>
                <a:spcPct val="20000"/>
              </a:spcBef>
              <a:buFontTx/>
              <a:buChar char="&gt;"/>
              <a:defRPr/>
            </a:pPr>
            <a:r>
              <a:rPr lang="en-US" sz="3200" kern="0" dirty="0">
                <a:solidFill>
                  <a:srgbClr val="113480"/>
                </a:solidFill>
                <a:latin typeface="+mn-lt"/>
                <a:ea typeface="+mn-ea"/>
              </a:rPr>
              <a:t>P</a:t>
            </a:r>
            <a:r>
              <a:rPr lang="en-US" sz="3200" dirty="0" smtClean="0">
                <a:solidFill>
                  <a:srgbClr val="113480"/>
                </a:solidFill>
                <a:latin typeface="+mn-lt"/>
                <a:cs typeface="Helvetica" pitchFamily="34" charset="0"/>
              </a:rPr>
              <a:t>ositive</a:t>
            </a:r>
            <a:r>
              <a:rPr lang="en-US" sz="3200" dirty="0" smtClean="0">
                <a:solidFill>
                  <a:srgbClr val="113480"/>
                </a:solidFill>
                <a:latin typeface="Helvetica" pitchFamily="34" charset="0"/>
                <a:cs typeface="Helvetica" pitchFamily="34" charset="0"/>
              </a:rPr>
              <a:t> </a:t>
            </a:r>
            <a:r>
              <a:rPr lang="en-US" sz="3200" dirty="0" smtClean="0">
                <a:solidFill>
                  <a:srgbClr val="113480"/>
                </a:solidFill>
                <a:latin typeface="Helvetica" pitchFamily="34" charset="0"/>
                <a:cs typeface="Helvetica" pitchFamily="34" charset="0"/>
              </a:rPr>
              <a:t>outcomes are more likely to be reported than null results</a:t>
            </a:r>
            <a:r>
              <a:rPr lang="en-US" sz="3200" dirty="0" smtClean="0">
                <a:solidFill>
                  <a:srgbClr val="113480"/>
                </a:solidFill>
                <a:latin typeface="Helvetica" pitchFamily="34" charset="0"/>
                <a:cs typeface="Helvetica" pitchFamily="34" charset="0"/>
              </a:rPr>
              <a:t>.</a:t>
            </a:r>
          </a:p>
          <a:p>
            <a:pPr marL="800100" lvl="1" indent="-342900" eaLnBrk="1" hangingPunct="1">
              <a:spcBef>
                <a:spcPct val="20000"/>
              </a:spcBef>
              <a:buFontTx/>
              <a:buChar char="&gt;"/>
              <a:defRPr/>
            </a:pPr>
            <a:r>
              <a:rPr lang="en-US" sz="3200" dirty="0" smtClean="0">
                <a:solidFill>
                  <a:srgbClr val="113480"/>
                </a:solidFill>
                <a:latin typeface="Helvetica" pitchFamily="34" charset="0"/>
                <a:cs typeface="Helvetica" pitchFamily="34" charset="0"/>
              </a:rPr>
              <a:t>Remember the study you picked on which was more likely?</a:t>
            </a:r>
          </a:p>
          <a:p>
            <a:pPr marL="800100" lvl="1" indent="-342900" eaLnBrk="1" hangingPunct="1">
              <a:spcBef>
                <a:spcPct val="20000"/>
              </a:spcBef>
              <a:buFontTx/>
              <a:buChar char="&gt;"/>
              <a:defRPr/>
            </a:pPr>
            <a:r>
              <a:rPr lang="en-US" sz="3200" dirty="0" smtClean="0">
                <a:solidFill>
                  <a:srgbClr val="113480"/>
                </a:solidFill>
                <a:latin typeface="Helvetica" pitchFamily="34" charset="0"/>
                <a:cs typeface="Helvetica" pitchFamily="34" charset="0"/>
              </a:rPr>
              <a:t>Ways to test the rates of Type I errors, as well as the “file drawer problem”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66800" y="1981200"/>
            <a:ext cx="7543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dirty="0" smtClean="0"/>
              <a:t>1. The sample might not represent the larger population.</a:t>
            </a:r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r>
              <a:rPr lang="en-US" dirty="0" smtClean="0"/>
              <a:t>2. We might not know that the sample is misleading.</a:t>
            </a:r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r>
              <a:rPr lang="en-US" dirty="0" smtClean="0"/>
              <a:t>3. We might reach inaccurate conclusions.</a:t>
            </a:r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r>
              <a:rPr lang="en-US" dirty="0" smtClean="0"/>
              <a:t>4. We might make decisions based on this bad  information. </a:t>
            </a:r>
          </a:p>
        </p:txBody>
      </p:sp>
      <p:sp>
        <p:nvSpPr>
          <p:cNvPr id="6" name="Rectangle 5"/>
          <p:cNvSpPr/>
          <p:nvPr/>
        </p:nvSpPr>
        <p:spPr>
          <a:xfrm>
            <a:off x="3962400" y="609600"/>
            <a:ext cx="14157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3600" b="1" kern="0" dirty="0" smtClean="0">
                <a:solidFill>
                  <a:srgbClr val="800000"/>
                </a:solidFill>
                <a:latin typeface="Helvetica" pitchFamily="34" charset="0"/>
                <a:ea typeface="Geneva"/>
                <a:cs typeface="Helvetica" pitchFamily="34" charset="0"/>
              </a:rPr>
              <a:t>Risks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>
              <a:buFontTx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1. The sample represents the larger population.</a:t>
            </a:r>
          </a:p>
          <a:p>
            <a:pPr>
              <a:buFontTx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2. We increase our level of confidence in our own findings.</a:t>
            </a:r>
          </a:p>
          <a:p>
            <a:pPr>
              <a:buFontTx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3. We reach accurate conclusions at a very low cost.</a:t>
            </a:r>
          </a:p>
          <a:p>
            <a:pPr>
              <a:buFontTx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4. We remain open-minded because we know samples can mislead us.</a:t>
            </a:r>
          </a:p>
          <a:p>
            <a:pPr>
              <a:buFontTx/>
              <a:buNone/>
            </a:pPr>
            <a:r>
              <a:rPr lang="en-US" sz="2400" dirty="0" smtClean="0">
                <a:solidFill>
                  <a:schemeClr val="tx1"/>
                </a:solidFill>
              </a:rPr>
              <a:t>5. We make wiser decisions based on the available evidence. </a:t>
            </a:r>
          </a:p>
          <a:p>
            <a:pPr>
              <a:buFontTx/>
              <a:buNone/>
            </a:pPr>
            <a:endParaRPr lang="en-US" sz="2400" dirty="0" smtClean="0">
              <a:solidFill>
                <a:schemeClr val="tx1"/>
              </a:solidFill>
            </a:endParaRPr>
          </a:p>
        </p:txBody>
      </p:sp>
      <p:sp>
        <p:nvSpPr>
          <p:cNvPr id="6147" name="Title 2"/>
          <p:cNvSpPr>
            <a:spLocks noGrp="1"/>
          </p:cNvSpPr>
          <p:nvPr>
            <p:ph type="title" idx="4294967295"/>
          </p:nvPr>
        </p:nvSpPr>
        <p:spPr>
          <a:xfrm>
            <a:off x="685800" y="685800"/>
            <a:ext cx="7772400" cy="533400"/>
          </a:xfrm>
        </p:spPr>
        <p:txBody>
          <a:bodyPr/>
          <a:lstStyle/>
          <a:p>
            <a:r>
              <a:rPr lang="en-US" dirty="0" smtClean="0">
                <a:latin typeface="Helvetica" pitchFamily="34" charset="0"/>
                <a:cs typeface="Helvetica" pitchFamily="34" charset="0"/>
              </a:rPr>
              <a:t>Rewards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Sample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/>
              <a:t>So how do we get these people?</a:t>
            </a:r>
          </a:p>
          <a:p>
            <a:pPr lvl="1"/>
            <a:r>
              <a:rPr lang="en-US" dirty="0" smtClean="0"/>
              <a:t>Random samples</a:t>
            </a:r>
          </a:p>
          <a:p>
            <a:pPr lvl="1"/>
            <a:r>
              <a:rPr lang="en-US" dirty="0" smtClean="0"/>
              <a:t>Convenience samples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394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85800" y="1981200"/>
            <a:ext cx="8001000" cy="4114800"/>
          </a:xfrm>
        </p:spPr>
        <p:txBody>
          <a:bodyPr/>
          <a:lstStyle/>
          <a:p>
            <a:pPr eaLnBrk="1" hangingPunct="1"/>
            <a:r>
              <a:rPr lang="en-US" dirty="0" smtClean="0"/>
              <a:t>Every member of the populations has an equal chance of being selected into the study.</a:t>
            </a:r>
          </a:p>
          <a:p>
            <a:r>
              <a:rPr lang="en-US" dirty="0" smtClean="0"/>
              <a:t>Random samples are almost never used in the social sciences – hard to access to the whole population from which to select the sample.</a:t>
            </a:r>
          </a:p>
        </p:txBody>
      </p:sp>
      <p:sp>
        <p:nvSpPr>
          <p:cNvPr id="7171" name="Title 2"/>
          <p:cNvSpPr>
            <a:spLocks noGrp="1"/>
          </p:cNvSpPr>
          <p:nvPr>
            <p:ph type="title" idx="4294967295"/>
          </p:nvPr>
        </p:nvSpPr>
        <p:spPr>
          <a:xfrm>
            <a:off x="685800" y="609600"/>
            <a:ext cx="7772400" cy="533400"/>
          </a:xfrm>
        </p:spPr>
        <p:txBody>
          <a:bodyPr/>
          <a:lstStyle/>
          <a:p>
            <a:r>
              <a:rPr lang="en-US" dirty="0" smtClean="0">
                <a:latin typeface="Helvetica" pitchFamily="34" charset="0"/>
                <a:cs typeface="Helvetica" pitchFamily="34" charset="0"/>
              </a:rPr>
              <a:t>Random Sample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19032" y="6337716"/>
            <a:ext cx="3286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And ethics and stuff.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/>
              <a:t>Convenience sample </a:t>
            </a:r>
          </a:p>
          <a:p>
            <a:pPr lvl="1" eaLnBrk="1" hangingPunct="1">
              <a:defRPr/>
            </a:pPr>
            <a:r>
              <a:rPr lang="en-US" dirty="0" smtClean="0"/>
              <a:t>Is one that uses participants who are readily </a:t>
            </a:r>
            <a:r>
              <a:rPr lang="en-US" dirty="0" smtClean="0"/>
              <a:t>available</a:t>
            </a:r>
          </a:p>
          <a:p>
            <a:pPr lvl="1" eaLnBrk="1" hangingPunct="1">
              <a:defRPr/>
            </a:pPr>
            <a:r>
              <a:rPr lang="en-US" dirty="0" smtClean="0"/>
              <a:t>Intro to </a:t>
            </a:r>
            <a:r>
              <a:rPr lang="en-US" dirty="0" err="1" smtClean="0"/>
              <a:t>Psyc</a:t>
            </a:r>
            <a:r>
              <a:rPr lang="en-US" dirty="0" smtClean="0"/>
              <a:t> participant pool</a:t>
            </a:r>
            <a:endParaRPr lang="en-US" dirty="0" smtClean="0"/>
          </a:p>
          <a:p>
            <a:pPr eaLnBrk="1" hangingPunct="1">
              <a:defRPr/>
            </a:pPr>
            <a:r>
              <a:rPr lang="en-US" dirty="0" smtClean="0">
                <a:solidFill>
                  <a:srgbClr val="000000"/>
                </a:solidFill>
              </a:rPr>
              <a:t>Why would you use this instead of full random sampling?</a:t>
            </a:r>
          </a:p>
          <a:p>
            <a:pPr lvl="1" eaLnBrk="1" hangingPunct="1">
              <a:buFont typeface="Lucida Grande" pitchFamily="1" charset="0"/>
              <a:buNone/>
              <a:defRPr/>
            </a:pPr>
            <a:endParaRPr lang="en-US" sz="3600" b="1" dirty="0" smtClean="0">
              <a:solidFill>
                <a:srgbClr val="800000"/>
              </a:solidFill>
              <a:ea typeface="+mj-ea"/>
              <a:cs typeface="Helvetica"/>
            </a:endParaRPr>
          </a:p>
        </p:txBody>
      </p:sp>
      <p:sp>
        <p:nvSpPr>
          <p:cNvPr id="8195" name="Title 2"/>
          <p:cNvSpPr>
            <a:spLocks noGrp="1"/>
          </p:cNvSpPr>
          <p:nvPr>
            <p:ph type="title" idx="4294967295"/>
          </p:nvPr>
        </p:nvSpPr>
        <p:spPr>
          <a:xfrm>
            <a:off x="1143000" y="685800"/>
            <a:ext cx="7772400" cy="533400"/>
          </a:xfrm>
        </p:spPr>
        <p:txBody>
          <a:bodyPr/>
          <a:lstStyle/>
          <a:p>
            <a:r>
              <a:rPr lang="en-US" dirty="0" smtClean="0">
                <a:latin typeface="Helvetica" pitchFamily="34" charset="0"/>
                <a:cs typeface="Helvetica" pitchFamily="34" charset="0"/>
              </a:rPr>
              <a:t>Variation &amp; Random Sampling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38200" y="609600"/>
            <a:ext cx="7772400" cy="533400"/>
          </a:xfrm>
        </p:spPr>
        <p:txBody>
          <a:bodyPr/>
          <a:lstStyle/>
          <a:p>
            <a:r>
              <a:rPr lang="en-US" dirty="0" smtClean="0"/>
              <a:t>Limitation of Convenience 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14400" y="1981200"/>
            <a:ext cx="7772400" cy="4267200"/>
          </a:xfrm>
        </p:spPr>
        <p:txBody>
          <a:bodyPr/>
          <a:lstStyle/>
          <a:p>
            <a:r>
              <a:rPr lang="en-US" dirty="0" err="1" smtClean="0"/>
              <a:t>Generalizability</a:t>
            </a:r>
            <a:r>
              <a:rPr lang="en-US" dirty="0" smtClean="0"/>
              <a:t> – the </a:t>
            </a:r>
            <a:r>
              <a:rPr lang="en-US" i="1" dirty="0" smtClean="0"/>
              <a:t>ability to apply findings from one sample or in one context to other samples or contexts (external validity)</a:t>
            </a:r>
          </a:p>
          <a:p>
            <a:pPr lvl="1"/>
            <a:r>
              <a:rPr lang="en-US" i="1" dirty="0" smtClean="0"/>
              <a:t>Can be improved with replication</a:t>
            </a:r>
            <a:endParaRPr lang="en-US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B Helvetica Bold"/>
        <a:ea typeface="Geneva"/>
        <a:cs typeface="Geneva"/>
      </a:majorFont>
      <a:minorFont>
        <a:latin typeface="Helvetica"/>
        <a:ea typeface="Geneva"/>
        <a:cs typeface="Genev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Grande" pitchFamily="-80" charset="0"/>
            <a:ea typeface="Geneva" pitchFamily="-80" charset="-128"/>
            <a:cs typeface="Geneva" pitchFamily="-8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Grande" pitchFamily="-80" charset="0"/>
            <a:ea typeface="Geneva" pitchFamily="-80" charset="-128"/>
            <a:cs typeface="Geneva" pitchFamily="-80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1228</Words>
  <Application>Microsoft Macintosh PowerPoint</Application>
  <PresentationFormat>On-screen Show (4:3)</PresentationFormat>
  <Paragraphs>174</Paragraphs>
  <Slides>36</Slides>
  <Notes>15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8" baseType="lpstr">
      <vt:lpstr>Blank Presentation</vt:lpstr>
      <vt:lpstr>Microsoft Word Document</vt:lpstr>
      <vt:lpstr>Sampling and Probability</vt:lpstr>
      <vt:lpstr>Sampling &amp; Elections</vt:lpstr>
      <vt:lpstr>Samples and Their Populations</vt:lpstr>
      <vt:lpstr>PowerPoint Presentation</vt:lpstr>
      <vt:lpstr>Rewards</vt:lpstr>
      <vt:lpstr>How to Sample</vt:lpstr>
      <vt:lpstr>Random Sample</vt:lpstr>
      <vt:lpstr>Variation &amp; Random Sampling</vt:lpstr>
      <vt:lpstr>Limitation of Convenience Sampling</vt:lpstr>
      <vt:lpstr>Replication</vt:lpstr>
      <vt:lpstr>Biased Sampling</vt:lpstr>
      <vt:lpstr>Check Your Learning</vt:lpstr>
      <vt:lpstr>Random Assignment</vt:lpstr>
      <vt:lpstr>Sampling Probability Quiz</vt:lpstr>
      <vt:lpstr>Probability</vt:lpstr>
      <vt:lpstr>Probability</vt:lpstr>
      <vt:lpstr>Probability</vt:lpstr>
      <vt:lpstr>Probability</vt:lpstr>
      <vt:lpstr>Probability</vt:lpstr>
      <vt:lpstr>Calculating Probability</vt:lpstr>
      <vt:lpstr>Independence</vt:lpstr>
      <vt:lpstr>Inferential Statistics </vt:lpstr>
      <vt:lpstr>Developing Hypotheses</vt:lpstr>
      <vt:lpstr>Developing Hypotheses</vt:lpstr>
      <vt:lpstr>Making a Decision about Hypotheses</vt:lpstr>
      <vt:lpstr>PowerPoint Presentation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What has this got to do with probability?</vt:lpstr>
      <vt:lpstr>Type I and Type II Errors</vt:lpstr>
      <vt:lpstr>Prevalence of Type I Errors</vt:lpstr>
    </vt:vector>
  </TitlesOfParts>
  <Company>IT Department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Department</dc:creator>
  <cp:lastModifiedBy>Erin Buchanan</cp:lastModifiedBy>
  <cp:revision>124</cp:revision>
  <dcterms:created xsi:type="dcterms:W3CDTF">2010-01-19T19:01:20Z</dcterms:created>
  <dcterms:modified xsi:type="dcterms:W3CDTF">2014-02-09T21:10:42Z</dcterms:modified>
</cp:coreProperties>
</file>

<file path=docProps/thumbnail.jpeg>
</file>